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0" r:id="rId2"/>
    <p:sldId id="257" r:id="rId3"/>
    <p:sldId id="258" r:id="rId4"/>
    <p:sldId id="259" r:id="rId5"/>
    <p:sldId id="264" r:id="rId6"/>
    <p:sldId id="265" r:id="rId7"/>
    <p:sldId id="266" r:id="rId8"/>
    <p:sldId id="267" r:id="rId9"/>
    <p:sldId id="262" r:id="rId10"/>
    <p:sldId id="263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B9631B5-78F2-41C9-869B-9F39066F8104}" styleName="Estilo medio 3 - 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96" y="8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33392F-6E70-4806-80BD-34932A76D2DF}" type="datetimeFigureOut">
              <a:rPr lang="es-ES" smtClean="0"/>
              <a:t>15/04/2016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A3913-6AB0-4028-859C-24C76DAE049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08943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A3913-6AB0-4028-859C-24C76DAE0497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3302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A3913-6AB0-4028-859C-24C76DAE0497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3302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A3913-6AB0-4028-859C-24C76DAE0497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33024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BA3913-6AB0-4028-859C-24C76DAE0497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3302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15/04/2016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15/04/2016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15/04/2016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15/04/2016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10" Type="http://schemas.openxmlformats.org/officeDocument/2006/relationships/image" Target="../media/image9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10" Type="http://schemas.openxmlformats.org/officeDocument/2006/relationships/image" Target="../media/image10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10" Type="http://schemas.openxmlformats.org/officeDocument/2006/relationships/image" Target="../media/image11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10" Type="http://schemas.openxmlformats.org/officeDocument/2006/relationships/image" Target="../media/image12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mailto:eugarte@neiker.eus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hyperlink" Target="mailto:ibilbao@neiker.net" TargetMode="External"/><Relationship Id="rId17" Type="http://schemas.openxmlformats.org/officeDocument/2006/relationships/hyperlink" Target="mailto:ogomez@innobasque.com" TargetMode="External"/><Relationship Id="rId2" Type="http://schemas.openxmlformats.org/officeDocument/2006/relationships/image" Target="../media/image1.png"/><Relationship Id="rId16" Type="http://schemas.openxmlformats.org/officeDocument/2006/relationships/hyperlink" Target="mailto:mdeprado@elika.net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11" Type="http://schemas.openxmlformats.org/officeDocument/2006/relationships/hyperlink" Target="mailto:motxoadezuazola@hazi.eus" TargetMode="External"/><Relationship Id="rId5" Type="http://schemas.openxmlformats.org/officeDocument/2006/relationships/image" Target="../media/image4.jpeg"/><Relationship Id="rId15" Type="http://schemas.openxmlformats.org/officeDocument/2006/relationships/hyperlink" Target="mailto:abarrena@azti.es" TargetMode="External"/><Relationship Id="rId10" Type="http://schemas.openxmlformats.org/officeDocument/2006/relationships/hyperlink" Target="mailto:jagutierrez@hazi.eus" TargetMode="External"/><Relationship Id="rId4" Type="http://schemas.openxmlformats.org/officeDocument/2006/relationships/image" Target="../media/image3.png"/><Relationship Id="rId9" Type="http://schemas.openxmlformats.org/officeDocument/2006/relationships/hyperlink" Target="mailto:S-Martinez@euskadi.eus" TargetMode="External"/><Relationship Id="rId14" Type="http://schemas.openxmlformats.org/officeDocument/2006/relationships/hyperlink" Target="mailto:rpozo@azti.e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63" y="5482503"/>
            <a:ext cx="1623973" cy="858149"/>
          </a:xfrm>
          <a:prstGeom prst="rect">
            <a:avLst/>
          </a:prstGeom>
        </p:spPr>
      </p:pic>
      <p:pic>
        <p:nvPicPr>
          <p:cNvPr id="1026" name="Picture 2" descr="C:\Users\u0899pri\Pictures\Katil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9396" y="1268759"/>
            <a:ext cx="2028708" cy="1232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NEIKER-Tecnal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919" y="5756348"/>
            <a:ext cx="1724634" cy="569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azti.es/wp-content/uploads/2012/07/azti_handia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749851"/>
            <a:ext cx="1326485" cy="574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innobasque.com/uploads/images/logo_peque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511" y="5555466"/>
            <a:ext cx="1795740" cy="897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Eusko Jaularitza - Gobierno Vasc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626" y="4736946"/>
            <a:ext cx="4308002" cy="818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Elika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334"/>
          <a:stretch/>
        </p:blipFill>
        <p:spPr bwMode="auto">
          <a:xfrm>
            <a:off x="5391311" y="5679624"/>
            <a:ext cx="1705707" cy="691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734082" y="476672"/>
            <a:ext cx="566309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4000" b="1" dirty="0" smtClean="0">
                <a:solidFill>
                  <a:schemeClr val="accent3">
                    <a:lumMod val="75000"/>
                  </a:schemeClr>
                </a:solidFill>
              </a:rPr>
              <a:t>BROKER DE INNOVACIÓN 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694054" y="3161452"/>
            <a:ext cx="7743145" cy="954107"/>
          </a:xfrm>
          <a:prstGeom prst="rect">
            <a:avLst/>
          </a:prstGeom>
          <a:noFill/>
          <a:ln w="76200"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s-ES" sz="2800" b="1" dirty="0">
                <a:solidFill>
                  <a:schemeClr val="bg1">
                    <a:lumMod val="50000"/>
                  </a:schemeClr>
                </a:solidFill>
              </a:rPr>
              <a:t>PROCESO DE PARTICIPACIÓN </a:t>
            </a:r>
            <a:endParaRPr lang="es-ES" sz="28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es-ES" sz="2800" b="1" dirty="0" smtClean="0">
                <a:solidFill>
                  <a:schemeClr val="bg1">
                    <a:lumMod val="50000"/>
                  </a:schemeClr>
                </a:solidFill>
              </a:rPr>
              <a:t>EN </a:t>
            </a:r>
            <a:r>
              <a:rPr lang="es-ES" sz="2800" b="1" dirty="0">
                <a:solidFill>
                  <a:schemeClr val="bg1">
                    <a:lumMod val="50000"/>
                  </a:schemeClr>
                </a:solidFill>
              </a:rPr>
              <a:t>EL MARCO DE LA MEDIDA 16 DE </a:t>
            </a:r>
            <a:r>
              <a:rPr lang="es-ES" sz="2800" b="1" dirty="0" smtClean="0">
                <a:solidFill>
                  <a:schemeClr val="bg1">
                    <a:lumMod val="50000"/>
                  </a:schemeClr>
                </a:solidFill>
              </a:rPr>
              <a:t>COOPERACIÓN</a:t>
            </a:r>
            <a:endParaRPr lang="es-ES" sz="2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47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411" y="6125406"/>
            <a:ext cx="1237285" cy="653813"/>
          </a:xfrm>
          <a:prstGeom prst="rect">
            <a:avLst/>
          </a:prstGeom>
        </p:spPr>
      </p:pic>
      <p:pic>
        <p:nvPicPr>
          <p:cNvPr id="1026" name="Picture 2" descr="C:\Users\u0899pri\Pictures\Katil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95478"/>
            <a:ext cx="1067084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NEIKER-Tecnal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904" y="6254468"/>
            <a:ext cx="1313976" cy="433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azti.es/wp-content/uploads/2012/07/azti_handia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6252411"/>
            <a:ext cx="1010632" cy="437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innobasque.com/uploads/images/logo_peque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129300"/>
            <a:ext cx="1368152" cy="68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Eusko Jaularitza - Gobierno Vasc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36707"/>
            <a:ext cx="38100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Elika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334"/>
          <a:stretch/>
        </p:blipFill>
        <p:spPr bwMode="auto">
          <a:xfrm>
            <a:off x="5504692" y="6163457"/>
            <a:ext cx="1299556" cy="526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10 Conector recto"/>
          <p:cNvCxnSpPr/>
          <p:nvPr/>
        </p:nvCxnSpPr>
        <p:spPr>
          <a:xfrm>
            <a:off x="107504" y="6021288"/>
            <a:ext cx="8928992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107504" y="6093296"/>
            <a:ext cx="8928992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13" name="Picture 2" descr="http://www.innovaticias.com/userfiles/extra/thumbs/306_VOQH_thintiw222.jpg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68" t="6613" r="24660" b="26384"/>
          <a:stretch/>
        </p:blipFill>
        <p:spPr bwMode="auto">
          <a:xfrm>
            <a:off x="976949" y="1857375"/>
            <a:ext cx="3109276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4313549" y="2540168"/>
            <a:ext cx="346280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6000" dirty="0" err="1" smtClean="0">
                <a:latin typeface="Chiller" panose="04020404031007020602" pitchFamily="82" charset="0"/>
              </a:rPr>
              <a:t>Eskerrik</a:t>
            </a:r>
            <a:r>
              <a:rPr lang="es-ES" sz="6000" dirty="0" smtClean="0">
                <a:latin typeface="Chiller" panose="04020404031007020602" pitchFamily="82" charset="0"/>
              </a:rPr>
              <a:t> </a:t>
            </a:r>
            <a:r>
              <a:rPr lang="es-ES" sz="6000" dirty="0" err="1" smtClean="0">
                <a:latin typeface="Chiller" panose="04020404031007020602" pitchFamily="82" charset="0"/>
              </a:rPr>
              <a:t>asko</a:t>
            </a:r>
            <a:r>
              <a:rPr lang="es-ES" sz="6000" dirty="0" smtClean="0">
                <a:latin typeface="Chiller" panose="04020404031007020602" pitchFamily="82" charset="0"/>
              </a:rPr>
              <a:t>!!</a:t>
            </a:r>
            <a:endParaRPr lang="es-ES" sz="6000" dirty="0">
              <a:latin typeface="Chiller" panose="04020404031007020602" pitchFamily="82" charset="0"/>
            </a:endParaRPr>
          </a:p>
        </p:txBody>
      </p:sp>
      <p:sp>
        <p:nvSpPr>
          <p:cNvPr id="5" name="4 Forma libre"/>
          <p:cNvSpPr/>
          <p:nvPr/>
        </p:nvSpPr>
        <p:spPr>
          <a:xfrm>
            <a:off x="4429244" y="3454491"/>
            <a:ext cx="3124200" cy="202679"/>
          </a:xfrm>
          <a:custGeom>
            <a:avLst/>
            <a:gdLst>
              <a:gd name="connsiteX0" fmla="*/ 0 w 3124200"/>
              <a:gd name="connsiteY0" fmla="*/ 819150 h 1353361"/>
              <a:gd name="connsiteX1" fmla="*/ 9525 w 3124200"/>
              <a:gd name="connsiteY1" fmla="*/ 762000 h 1353361"/>
              <a:gd name="connsiteX2" fmla="*/ 66675 w 3124200"/>
              <a:gd name="connsiteY2" fmla="*/ 704850 h 1353361"/>
              <a:gd name="connsiteX3" fmla="*/ 95250 w 3124200"/>
              <a:gd name="connsiteY3" fmla="*/ 676275 h 1353361"/>
              <a:gd name="connsiteX4" fmla="*/ 247650 w 3124200"/>
              <a:gd name="connsiteY4" fmla="*/ 552450 h 1353361"/>
              <a:gd name="connsiteX5" fmla="*/ 466725 w 3124200"/>
              <a:gd name="connsiteY5" fmla="*/ 438150 h 1353361"/>
              <a:gd name="connsiteX6" fmla="*/ 771525 w 3124200"/>
              <a:gd name="connsiteY6" fmla="*/ 314325 h 1353361"/>
              <a:gd name="connsiteX7" fmla="*/ 1038225 w 3124200"/>
              <a:gd name="connsiteY7" fmla="*/ 228600 h 1353361"/>
              <a:gd name="connsiteX8" fmla="*/ 1457325 w 3124200"/>
              <a:gd name="connsiteY8" fmla="*/ 142875 h 1353361"/>
              <a:gd name="connsiteX9" fmla="*/ 1685925 w 3124200"/>
              <a:gd name="connsiteY9" fmla="*/ 85725 h 1353361"/>
              <a:gd name="connsiteX10" fmla="*/ 1905000 w 3124200"/>
              <a:gd name="connsiteY10" fmla="*/ 57150 h 1353361"/>
              <a:gd name="connsiteX11" fmla="*/ 2219325 w 3124200"/>
              <a:gd name="connsiteY11" fmla="*/ 0 h 1353361"/>
              <a:gd name="connsiteX12" fmla="*/ 2819400 w 3124200"/>
              <a:gd name="connsiteY12" fmla="*/ 19050 h 1353361"/>
              <a:gd name="connsiteX13" fmla="*/ 3028950 w 3124200"/>
              <a:gd name="connsiteY13" fmla="*/ 85725 h 1353361"/>
              <a:gd name="connsiteX14" fmla="*/ 3067050 w 3124200"/>
              <a:gd name="connsiteY14" fmla="*/ 114300 h 1353361"/>
              <a:gd name="connsiteX15" fmla="*/ 3086100 w 3124200"/>
              <a:gd name="connsiteY15" fmla="*/ 142875 h 1353361"/>
              <a:gd name="connsiteX16" fmla="*/ 3105150 w 3124200"/>
              <a:gd name="connsiteY16" fmla="*/ 257175 h 1353361"/>
              <a:gd name="connsiteX17" fmla="*/ 3124200 w 3124200"/>
              <a:gd name="connsiteY17" fmla="*/ 333375 h 1353361"/>
              <a:gd name="connsiteX18" fmla="*/ 3114675 w 3124200"/>
              <a:gd name="connsiteY18" fmla="*/ 590550 h 1353361"/>
              <a:gd name="connsiteX19" fmla="*/ 3076575 w 3124200"/>
              <a:gd name="connsiteY19" fmla="*/ 676275 h 1353361"/>
              <a:gd name="connsiteX20" fmla="*/ 2990850 w 3124200"/>
              <a:gd name="connsiteY20" fmla="*/ 904875 h 1353361"/>
              <a:gd name="connsiteX21" fmla="*/ 2847975 w 3124200"/>
              <a:gd name="connsiteY21" fmla="*/ 1066800 h 1353361"/>
              <a:gd name="connsiteX22" fmla="*/ 2571750 w 3124200"/>
              <a:gd name="connsiteY22" fmla="*/ 1219200 h 1353361"/>
              <a:gd name="connsiteX23" fmla="*/ 2447925 w 3124200"/>
              <a:gd name="connsiteY23" fmla="*/ 1257300 h 1353361"/>
              <a:gd name="connsiteX24" fmla="*/ 2314575 w 3124200"/>
              <a:gd name="connsiteY24" fmla="*/ 1304925 h 1353361"/>
              <a:gd name="connsiteX25" fmla="*/ 1876425 w 3124200"/>
              <a:gd name="connsiteY25" fmla="*/ 1352550 h 1353361"/>
              <a:gd name="connsiteX26" fmla="*/ 1657350 w 3124200"/>
              <a:gd name="connsiteY26" fmla="*/ 1352550 h 13533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124200" h="1353361">
                <a:moveTo>
                  <a:pt x="0" y="819150"/>
                </a:moveTo>
                <a:cubicBezTo>
                  <a:pt x="3175" y="800100"/>
                  <a:pt x="-206" y="778682"/>
                  <a:pt x="9525" y="762000"/>
                </a:cubicBezTo>
                <a:cubicBezTo>
                  <a:pt x="23100" y="738729"/>
                  <a:pt x="47625" y="723900"/>
                  <a:pt x="66675" y="704850"/>
                </a:cubicBezTo>
                <a:cubicBezTo>
                  <a:pt x="76200" y="695325"/>
                  <a:pt x="84795" y="684769"/>
                  <a:pt x="95250" y="676275"/>
                </a:cubicBezTo>
                <a:cubicBezTo>
                  <a:pt x="146050" y="635000"/>
                  <a:pt x="188063" y="579535"/>
                  <a:pt x="247650" y="552450"/>
                </a:cubicBezTo>
                <a:cubicBezTo>
                  <a:pt x="627677" y="379710"/>
                  <a:pt x="48985" y="647020"/>
                  <a:pt x="466725" y="438150"/>
                </a:cubicBezTo>
                <a:cubicBezTo>
                  <a:pt x="544685" y="399170"/>
                  <a:pt x="688677" y="342569"/>
                  <a:pt x="771525" y="314325"/>
                </a:cubicBezTo>
                <a:cubicBezTo>
                  <a:pt x="859910" y="284194"/>
                  <a:pt x="947634" y="251248"/>
                  <a:pt x="1038225" y="228600"/>
                </a:cubicBezTo>
                <a:cubicBezTo>
                  <a:pt x="1176560" y="194016"/>
                  <a:pt x="1318990" y="177459"/>
                  <a:pt x="1457325" y="142875"/>
                </a:cubicBezTo>
                <a:cubicBezTo>
                  <a:pt x="1533525" y="123825"/>
                  <a:pt x="1608781" y="100497"/>
                  <a:pt x="1685925" y="85725"/>
                </a:cubicBezTo>
                <a:cubicBezTo>
                  <a:pt x="1758254" y="71875"/>
                  <a:pt x="1832289" y="68836"/>
                  <a:pt x="1905000" y="57150"/>
                </a:cubicBezTo>
                <a:cubicBezTo>
                  <a:pt x="2010144" y="40252"/>
                  <a:pt x="2114550" y="19050"/>
                  <a:pt x="2219325" y="0"/>
                </a:cubicBezTo>
                <a:cubicBezTo>
                  <a:pt x="2419350" y="6350"/>
                  <a:pt x="2619695" y="6082"/>
                  <a:pt x="2819400" y="19050"/>
                </a:cubicBezTo>
                <a:cubicBezTo>
                  <a:pt x="2904028" y="24545"/>
                  <a:pt x="2959873" y="45430"/>
                  <a:pt x="3028950" y="85725"/>
                </a:cubicBezTo>
                <a:cubicBezTo>
                  <a:pt x="3042662" y="93724"/>
                  <a:pt x="3055825" y="103075"/>
                  <a:pt x="3067050" y="114300"/>
                </a:cubicBezTo>
                <a:cubicBezTo>
                  <a:pt x="3075145" y="122395"/>
                  <a:pt x="3079750" y="133350"/>
                  <a:pt x="3086100" y="142875"/>
                </a:cubicBezTo>
                <a:cubicBezTo>
                  <a:pt x="3113236" y="251421"/>
                  <a:pt x="3071704" y="78795"/>
                  <a:pt x="3105150" y="257175"/>
                </a:cubicBezTo>
                <a:cubicBezTo>
                  <a:pt x="3109975" y="282908"/>
                  <a:pt x="3117850" y="307975"/>
                  <a:pt x="3124200" y="333375"/>
                </a:cubicBezTo>
                <a:cubicBezTo>
                  <a:pt x="3121025" y="419100"/>
                  <a:pt x="3126476" y="505582"/>
                  <a:pt x="3114675" y="590550"/>
                </a:cubicBezTo>
                <a:cubicBezTo>
                  <a:pt x="3110373" y="621523"/>
                  <a:pt x="3086848" y="646740"/>
                  <a:pt x="3076575" y="676275"/>
                </a:cubicBezTo>
                <a:cubicBezTo>
                  <a:pt x="3034261" y="797927"/>
                  <a:pt x="3054896" y="803468"/>
                  <a:pt x="2990850" y="904875"/>
                </a:cubicBezTo>
                <a:cubicBezTo>
                  <a:pt x="2962592" y="949617"/>
                  <a:pt x="2889769" y="1033805"/>
                  <a:pt x="2847975" y="1066800"/>
                </a:cubicBezTo>
                <a:cubicBezTo>
                  <a:pt x="2784367" y="1117017"/>
                  <a:pt x="2633483" y="1193312"/>
                  <a:pt x="2571750" y="1219200"/>
                </a:cubicBezTo>
                <a:cubicBezTo>
                  <a:pt x="2531925" y="1235901"/>
                  <a:pt x="2488894" y="1243644"/>
                  <a:pt x="2447925" y="1257300"/>
                </a:cubicBezTo>
                <a:cubicBezTo>
                  <a:pt x="2403147" y="1272226"/>
                  <a:pt x="2360774" y="1295256"/>
                  <a:pt x="2314575" y="1304925"/>
                </a:cubicBezTo>
                <a:cubicBezTo>
                  <a:pt x="2192857" y="1330401"/>
                  <a:pt x="2010101" y="1349208"/>
                  <a:pt x="1876425" y="1352550"/>
                </a:cubicBezTo>
                <a:cubicBezTo>
                  <a:pt x="1803423" y="1354375"/>
                  <a:pt x="1730375" y="1352550"/>
                  <a:pt x="1657350" y="1352550"/>
                </a:cubicBezTo>
              </a:path>
            </a:pathLst>
          </a:cu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2451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 redondeado"/>
          <p:cNvSpPr/>
          <p:nvPr/>
        </p:nvSpPr>
        <p:spPr>
          <a:xfrm>
            <a:off x="1979712" y="2996952"/>
            <a:ext cx="5040560" cy="216024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Rectángulo redondeado"/>
          <p:cNvSpPr/>
          <p:nvPr/>
        </p:nvSpPr>
        <p:spPr>
          <a:xfrm>
            <a:off x="4657889" y="1412776"/>
            <a:ext cx="4280551" cy="107721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Rectángulo redondeado"/>
          <p:cNvSpPr/>
          <p:nvPr/>
        </p:nvSpPr>
        <p:spPr>
          <a:xfrm>
            <a:off x="179512" y="1412776"/>
            <a:ext cx="4280551" cy="1077218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411" y="6125406"/>
            <a:ext cx="1237285" cy="653813"/>
          </a:xfrm>
          <a:prstGeom prst="rect">
            <a:avLst/>
          </a:prstGeom>
        </p:spPr>
      </p:pic>
      <p:pic>
        <p:nvPicPr>
          <p:cNvPr id="1026" name="Picture 2" descr="C:\Users\u0899pri\Pictures\Katil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95478"/>
            <a:ext cx="1067084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NEIKER-Tecnal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904" y="6254468"/>
            <a:ext cx="1313976" cy="433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azti.es/wp-content/uploads/2012/07/azti_handia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6252411"/>
            <a:ext cx="1010632" cy="437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innobasque.com/uploads/images/logo_peque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129300"/>
            <a:ext cx="1368152" cy="68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Eusko Jaularitza - Gobierno Vasc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36707"/>
            <a:ext cx="38100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Elika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334"/>
          <a:stretch/>
        </p:blipFill>
        <p:spPr bwMode="auto">
          <a:xfrm>
            <a:off x="5504692" y="6163457"/>
            <a:ext cx="1299556" cy="526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340973" y="1412776"/>
            <a:ext cx="423102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b="1" dirty="0" err="1"/>
              <a:t>Broker</a:t>
            </a:r>
            <a:r>
              <a:rPr lang="es-ES" sz="1600" b="1" dirty="0"/>
              <a:t> de Innovación</a:t>
            </a:r>
            <a:r>
              <a:rPr lang="es-ES" sz="1600" dirty="0"/>
              <a:t> es aquella persona u organización que actúa entre dos o más partes del proceso de innovación, pone en contacto a los actores idóneos y facilita la cooperación.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4680520" y="1591697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1600" b="1" dirty="0" err="1"/>
              <a:t>Katilu</a:t>
            </a:r>
            <a:r>
              <a:rPr lang="es-ES" sz="1600" dirty="0"/>
              <a:t> es un espacio de encuentro para facilitar e impulsar la innovación y la cooperación. 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164387" y="3140968"/>
            <a:ext cx="4572000" cy="187743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sz="2000" b="1" u="sng" dirty="0" smtClean="0"/>
              <a:t>Misión</a:t>
            </a:r>
            <a:r>
              <a:rPr lang="es-ES" sz="1600" u="sng" dirty="0" smtClean="0"/>
              <a:t> del </a:t>
            </a:r>
            <a:r>
              <a:rPr lang="es-ES" sz="1600" b="1" u="sng" dirty="0" err="1" smtClean="0">
                <a:solidFill>
                  <a:schemeClr val="accent3">
                    <a:lumMod val="75000"/>
                  </a:schemeClr>
                </a:solidFill>
              </a:rPr>
              <a:t>Broker</a:t>
            </a:r>
            <a:r>
              <a:rPr lang="es-ES" sz="1600" b="1" u="sng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ES" sz="1600" b="1" u="sng" dirty="0">
                <a:solidFill>
                  <a:schemeClr val="accent3">
                    <a:lumMod val="75000"/>
                  </a:schemeClr>
                </a:solidFill>
              </a:rPr>
              <a:t>de Innovación </a:t>
            </a:r>
            <a:r>
              <a:rPr lang="es-ES" sz="2000" b="1" u="sng" dirty="0" err="1">
                <a:solidFill>
                  <a:schemeClr val="bg1">
                    <a:lumMod val="50000"/>
                  </a:schemeClr>
                </a:solidFill>
              </a:rPr>
              <a:t>Katilu</a:t>
            </a:r>
            <a:r>
              <a:rPr lang="es-ES" sz="1600" u="sng" dirty="0"/>
              <a:t> </a:t>
            </a:r>
            <a:endParaRPr lang="es-ES" sz="1600" u="sng" dirty="0" smtClean="0"/>
          </a:p>
          <a:p>
            <a:pPr algn="ctr"/>
            <a:r>
              <a:rPr lang="es-ES" sz="1600" dirty="0" smtClean="0"/>
              <a:t>Ayudar </a:t>
            </a:r>
            <a:r>
              <a:rPr lang="es-ES" sz="1600" dirty="0"/>
              <a:t>e impulsar la creación de </a:t>
            </a:r>
            <a:r>
              <a:rPr lang="es-ES" sz="1600" b="1" dirty="0"/>
              <a:t>Grupos Operativos y Equipos de Innovación</a:t>
            </a:r>
            <a:r>
              <a:rPr lang="es-ES" sz="1600" dirty="0"/>
              <a:t> para la puesta en marcha de proyectos innovadores y en cooperación, que puedan resolver una necesidad concreta y/o contribuyan a cumplir con los objetivos de la EIP AGRI para la productividad y sostenibilidad agrícola. </a:t>
            </a:r>
          </a:p>
        </p:txBody>
      </p:sp>
      <p:cxnSp>
        <p:nvCxnSpPr>
          <p:cNvPr id="22" name="21 Conector recto"/>
          <p:cNvCxnSpPr/>
          <p:nvPr/>
        </p:nvCxnSpPr>
        <p:spPr>
          <a:xfrm>
            <a:off x="107504" y="6021288"/>
            <a:ext cx="8928992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>
            <a:off x="107504" y="6093296"/>
            <a:ext cx="8928992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178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Rectángulo redondeado"/>
          <p:cNvSpPr/>
          <p:nvPr/>
        </p:nvSpPr>
        <p:spPr>
          <a:xfrm>
            <a:off x="4817604" y="4760276"/>
            <a:ext cx="3528298" cy="96020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Rectángulo redondeado"/>
          <p:cNvSpPr/>
          <p:nvPr/>
        </p:nvSpPr>
        <p:spPr>
          <a:xfrm>
            <a:off x="605058" y="4869160"/>
            <a:ext cx="3528298" cy="72008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19 Rectángulo redondeado"/>
          <p:cNvSpPr/>
          <p:nvPr/>
        </p:nvSpPr>
        <p:spPr>
          <a:xfrm>
            <a:off x="4817604" y="2744053"/>
            <a:ext cx="3528298" cy="72008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Rectángulo redondeado"/>
          <p:cNvSpPr/>
          <p:nvPr/>
        </p:nvSpPr>
        <p:spPr>
          <a:xfrm>
            <a:off x="605058" y="2744053"/>
            <a:ext cx="3528298" cy="72008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Rectángulo redondeado"/>
          <p:cNvSpPr/>
          <p:nvPr/>
        </p:nvSpPr>
        <p:spPr>
          <a:xfrm>
            <a:off x="2699792" y="1807368"/>
            <a:ext cx="3415805" cy="538609"/>
          </a:xfrm>
          <a:prstGeom prst="roundRect">
            <a:avLst/>
          </a:prstGeom>
          <a:solidFill>
            <a:schemeClr val="accent3">
              <a:lumMod val="5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411" y="6125406"/>
            <a:ext cx="1237285" cy="653813"/>
          </a:xfrm>
          <a:prstGeom prst="rect">
            <a:avLst/>
          </a:prstGeom>
        </p:spPr>
      </p:pic>
      <p:pic>
        <p:nvPicPr>
          <p:cNvPr id="1026" name="Picture 2" descr="C:\Users\u0899pri\Pictures\Katil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95478"/>
            <a:ext cx="1067084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NEIKER-Tecnal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904" y="6254468"/>
            <a:ext cx="1313976" cy="433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azti.es/wp-content/uploads/2012/07/azti_handia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6252411"/>
            <a:ext cx="1010632" cy="437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innobasque.com/uploads/images/logo_peque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129300"/>
            <a:ext cx="1368152" cy="68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Eusko Jaularitza - Gobierno Vasc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36707"/>
            <a:ext cx="38100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Elika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334"/>
          <a:stretch/>
        </p:blipFill>
        <p:spPr bwMode="auto">
          <a:xfrm>
            <a:off x="5504692" y="6163457"/>
            <a:ext cx="1299556" cy="526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10 CuadroTexto"/>
          <p:cNvSpPr txBox="1"/>
          <p:nvPr/>
        </p:nvSpPr>
        <p:spPr>
          <a:xfrm>
            <a:off x="1187624" y="1052736"/>
            <a:ext cx="6905545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bg1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s-ES" dirty="0"/>
              <a:t>PROCESO DE PARTICIPACIÓN EN EL </a:t>
            </a:r>
            <a:r>
              <a:rPr lang="es-ES" b="1" dirty="0">
                <a:solidFill>
                  <a:schemeClr val="accent3">
                    <a:lumMod val="75000"/>
                  </a:schemeClr>
                </a:solidFill>
              </a:rPr>
              <a:t>BROKER DE INNOVACIÓN </a:t>
            </a:r>
            <a:r>
              <a:rPr lang="es-ES" sz="2400" b="1" dirty="0" smtClean="0">
                <a:solidFill>
                  <a:schemeClr val="bg1">
                    <a:lumMod val="50000"/>
                  </a:schemeClr>
                </a:solidFill>
              </a:rPr>
              <a:t>KATILU</a:t>
            </a:r>
            <a:endParaRPr lang="es-ES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2790080" y="1700808"/>
            <a:ext cx="32849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>
                <a:solidFill>
                  <a:schemeClr val="bg1"/>
                </a:solidFill>
              </a:rPr>
              <a:t>4</a:t>
            </a:r>
            <a:r>
              <a:rPr lang="es-ES" dirty="0" smtClean="0">
                <a:solidFill>
                  <a:schemeClr val="bg1"/>
                </a:solidFill>
              </a:rPr>
              <a:t> espacios para la participación 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899592" y="2919427"/>
            <a:ext cx="2547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1. Semillas de Innovación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4863643" y="2780928"/>
            <a:ext cx="34527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2. Conocimiento y capacitación para la innovación y la cooperación </a:t>
            </a:r>
            <a:endParaRPr lang="es-ES" dirty="0"/>
          </a:p>
        </p:txBody>
      </p:sp>
      <p:sp>
        <p:nvSpPr>
          <p:cNvPr id="7" name="6 CuadroTexto"/>
          <p:cNvSpPr txBox="1"/>
          <p:nvPr/>
        </p:nvSpPr>
        <p:spPr>
          <a:xfrm>
            <a:off x="899592" y="4935652"/>
            <a:ext cx="30963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3. Espacios de transferencia para la acción en colaboración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4863643" y="4797152"/>
            <a:ext cx="34527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4. Conexión y Co-creación para la “Transformación de la idea en proyecto de cooperación “</a:t>
            </a:r>
            <a:endParaRPr lang="es-ES" dirty="0"/>
          </a:p>
        </p:txBody>
      </p:sp>
      <p:pic>
        <p:nvPicPr>
          <p:cNvPr id="4098" name="Picture 2" descr="http://web.educastur.princast.es/proyectos/espacioparticipacion/archivos/2011/06/Top.gi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682877"/>
            <a:ext cx="2828206" cy="898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3" name="22 Conector recto"/>
          <p:cNvCxnSpPr/>
          <p:nvPr/>
        </p:nvCxnSpPr>
        <p:spPr>
          <a:xfrm>
            <a:off x="107504" y="6021288"/>
            <a:ext cx="8928992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>
            <a:off x="107504" y="6093296"/>
            <a:ext cx="8928992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4473935" y="2492896"/>
            <a:ext cx="0" cy="108012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24 Conector recto"/>
          <p:cNvCxnSpPr/>
          <p:nvPr/>
        </p:nvCxnSpPr>
        <p:spPr>
          <a:xfrm>
            <a:off x="4499992" y="4725144"/>
            <a:ext cx="0" cy="108012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611560" y="4132002"/>
            <a:ext cx="230425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27 Conector recto"/>
          <p:cNvCxnSpPr/>
          <p:nvPr/>
        </p:nvCxnSpPr>
        <p:spPr>
          <a:xfrm>
            <a:off x="6012160" y="4077072"/>
            <a:ext cx="230425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611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411" y="6125406"/>
            <a:ext cx="1237285" cy="653813"/>
          </a:xfrm>
          <a:prstGeom prst="rect">
            <a:avLst/>
          </a:prstGeom>
        </p:spPr>
      </p:pic>
      <p:pic>
        <p:nvPicPr>
          <p:cNvPr id="1026" name="Picture 2" descr="C:\Users\u0899pri\Pictures\Katilu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95478"/>
            <a:ext cx="1067084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NEIKER-Tecnali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904" y="6254468"/>
            <a:ext cx="1313976" cy="433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azti.es/wp-content/uploads/2012/07/azti_handia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6252411"/>
            <a:ext cx="1010632" cy="437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innobasque.com/uploads/images/logo_peque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129300"/>
            <a:ext cx="1368152" cy="68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Eusko Jaularitza - Gobierno Vasco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36707"/>
            <a:ext cx="38100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Elika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334"/>
          <a:stretch/>
        </p:blipFill>
        <p:spPr bwMode="auto">
          <a:xfrm>
            <a:off x="5504692" y="6163457"/>
            <a:ext cx="1299556" cy="526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10 Rectángulo redondeado"/>
          <p:cNvSpPr/>
          <p:nvPr/>
        </p:nvSpPr>
        <p:spPr>
          <a:xfrm>
            <a:off x="1475750" y="1196752"/>
            <a:ext cx="3528298" cy="72008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11 CuadroTexto"/>
          <p:cNvSpPr txBox="1"/>
          <p:nvPr/>
        </p:nvSpPr>
        <p:spPr>
          <a:xfrm>
            <a:off x="1770284" y="1407259"/>
            <a:ext cx="2547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1. Semillas de Innovación</a:t>
            </a:r>
            <a:endParaRPr lang="es-ES" dirty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79415"/>
              </p:ext>
            </p:extLst>
          </p:nvPr>
        </p:nvGraphicFramePr>
        <p:xfrm>
          <a:off x="395536" y="2348880"/>
          <a:ext cx="8339892" cy="320548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4169946"/>
                <a:gridCol w="4169946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Semillas de</a:t>
                      </a:r>
                      <a:r>
                        <a:rPr lang="es-ES" baseline="0" dirty="0" smtClean="0"/>
                        <a:t> Innovación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Instrumentos</a:t>
                      </a:r>
                      <a:r>
                        <a:rPr lang="es-ES" baseline="0" dirty="0" smtClean="0"/>
                        <a:t> de referencia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</a:t>
                      </a:r>
                      <a:r>
                        <a:rPr lang="es-E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BI c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apta las “semillas” de proyectos. </a:t>
                      </a:r>
                    </a:p>
                    <a:p>
                      <a:endParaRPr lang="es-E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Cualquier agente puede proponer una idea “semilla” de proyecto de innovación y cooperación.</a:t>
                      </a:r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“Reunión de escucha”</a:t>
                      </a:r>
                      <a:r>
                        <a:rPr lang="es-ES" sz="1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con el BI, en la que </a:t>
                      </a:r>
                      <a:endParaRPr lang="es-E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deberá participar, al menos, una entidad de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Katilu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que no forme parte del consorcio.</a:t>
                      </a:r>
                    </a:p>
                    <a:p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 BI emite un acta de realización y participación en la reunión. </a:t>
                      </a:r>
                    </a:p>
                    <a:p>
                      <a:endParaRPr lang="es-E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 agente promotor se incluye en una base de datos de “Agentes por la innovación”. 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4" name="13 Conector recto"/>
          <p:cNvCxnSpPr/>
          <p:nvPr/>
        </p:nvCxnSpPr>
        <p:spPr>
          <a:xfrm>
            <a:off x="107504" y="6021288"/>
            <a:ext cx="8928992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107504" y="6093296"/>
            <a:ext cx="8928992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pic>
        <p:nvPicPr>
          <p:cNvPr id="3074" name="Picture 2" descr="http://4.bp.blogspot.com/_3Ofl5ccRR58/TVL-Lr8dBXI/AAAAAAAADcQ/lOVrNobqflk/s1600/semillas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0153" y="774175"/>
            <a:ext cx="1348190" cy="1421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761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411" y="6125406"/>
            <a:ext cx="1237285" cy="653813"/>
          </a:xfrm>
          <a:prstGeom prst="rect">
            <a:avLst/>
          </a:prstGeom>
        </p:spPr>
      </p:pic>
      <p:pic>
        <p:nvPicPr>
          <p:cNvPr id="1026" name="Picture 2" descr="C:\Users\u0899pri\Pictures\Katilu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95478"/>
            <a:ext cx="1067084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NEIKER-Tecnali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904" y="6254468"/>
            <a:ext cx="1313976" cy="433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azti.es/wp-content/uploads/2012/07/azti_handia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6252411"/>
            <a:ext cx="1010632" cy="437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innobasque.com/uploads/images/logo_peque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129300"/>
            <a:ext cx="1368152" cy="68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Eusko Jaularitza - Gobierno Vasco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36707"/>
            <a:ext cx="38100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Elika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334"/>
          <a:stretch/>
        </p:blipFill>
        <p:spPr bwMode="auto">
          <a:xfrm>
            <a:off x="5504692" y="6163457"/>
            <a:ext cx="1299556" cy="526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8075008"/>
              </p:ext>
            </p:extLst>
          </p:nvPr>
        </p:nvGraphicFramePr>
        <p:xfrm>
          <a:off x="395536" y="2688952"/>
          <a:ext cx="8339892" cy="1833880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4169946"/>
                <a:gridCol w="4169946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Conocimiento</a:t>
                      </a:r>
                      <a:r>
                        <a:rPr lang="es-ES" baseline="0" dirty="0" smtClean="0"/>
                        <a:t> y capacitación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Instrumentos</a:t>
                      </a:r>
                      <a:r>
                        <a:rPr lang="es-ES" baseline="0" dirty="0" smtClean="0"/>
                        <a:t> de referencia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kern="1200" dirty="0" smtClean="0">
                          <a:effectLst/>
                        </a:rPr>
                        <a:t>Algún agente del consorcio participa </a:t>
                      </a:r>
                      <a:r>
                        <a:rPr lang="es-ES" sz="1800" kern="1200" baseline="0" dirty="0" smtClean="0">
                          <a:effectLst/>
                        </a:rPr>
                        <a:t> </a:t>
                      </a:r>
                      <a:r>
                        <a:rPr lang="es-ES" sz="1800" kern="1200" dirty="0" smtClean="0">
                          <a:effectLst/>
                        </a:rPr>
                        <a:t>en cursos, jornadas, eventos, … que pretendan aportar ideas y elevar las capacidades de innovación y cooperación de las personas.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effectLst/>
                        </a:rPr>
                        <a:t>Certificado de asistencia </a:t>
                      </a:r>
                      <a:r>
                        <a:rPr lang="es-ES" sz="1800" kern="1200" dirty="0" smtClean="0">
                          <a:effectLst/>
                        </a:rPr>
                        <a:t>emitido por la entidad que organice el evento.</a:t>
                      </a:r>
                    </a:p>
                    <a:p>
                      <a:endParaRPr lang="es-ES" sz="1800" kern="1200" dirty="0" smtClean="0">
                        <a:effectLst/>
                      </a:endParaRPr>
                    </a:p>
                    <a:p>
                      <a:r>
                        <a:rPr lang="es-ES" sz="1800" kern="1200" dirty="0" smtClean="0">
                          <a:effectLst/>
                        </a:rPr>
                        <a:t>El BI validará</a:t>
                      </a:r>
                      <a:r>
                        <a:rPr lang="es-ES" sz="1800" kern="1200" baseline="0" dirty="0" smtClean="0">
                          <a:effectLst/>
                        </a:rPr>
                        <a:t> </a:t>
                      </a:r>
                      <a:r>
                        <a:rPr lang="es-ES" sz="1800" kern="1200" dirty="0" smtClean="0">
                          <a:effectLst/>
                        </a:rPr>
                        <a:t>la adecuación del evento a los objetivos de la EIP AGRI. </a:t>
                      </a:r>
                      <a:endParaRPr lang="es-E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4" name="13 Conector recto"/>
          <p:cNvCxnSpPr/>
          <p:nvPr/>
        </p:nvCxnSpPr>
        <p:spPr>
          <a:xfrm>
            <a:off x="107504" y="6021288"/>
            <a:ext cx="8928992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107504" y="6093296"/>
            <a:ext cx="8928992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6" name="15 Rectángulo redondeado"/>
          <p:cNvSpPr/>
          <p:nvPr/>
        </p:nvSpPr>
        <p:spPr>
          <a:xfrm>
            <a:off x="1547758" y="1196752"/>
            <a:ext cx="3528298" cy="72008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16 CuadroTexto"/>
          <p:cNvSpPr txBox="1"/>
          <p:nvPr/>
        </p:nvSpPr>
        <p:spPr>
          <a:xfrm>
            <a:off x="1593797" y="1233627"/>
            <a:ext cx="34527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2. Conocimiento y capacitación para la innovación y la cooperación </a:t>
            </a:r>
            <a:endParaRPr lang="es-ES" dirty="0"/>
          </a:p>
        </p:txBody>
      </p:sp>
      <p:pic>
        <p:nvPicPr>
          <p:cNvPr id="9218" name="Picture 2" descr="http://k46.kn3.net/taringa/E/9/2/F/6/C/TikalCalakmul/82C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45591" y="692696"/>
            <a:ext cx="1517314" cy="1512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4607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411" y="6125406"/>
            <a:ext cx="1237285" cy="653813"/>
          </a:xfrm>
          <a:prstGeom prst="rect">
            <a:avLst/>
          </a:prstGeom>
        </p:spPr>
      </p:pic>
      <p:pic>
        <p:nvPicPr>
          <p:cNvPr id="1026" name="Picture 2" descr="C:\Users\u0899pri\Pictures\Katilu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95478"/>
            <a:ext cx="1067084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NEIKER-Tecnali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904" y="6254468"/>
            <a:ext cx="1313976" cy="433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azti.es/wp-content/uploads/2012/07/azti_handia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6252411"/>
            <a:ext cx="1010632" cy="437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innobasque.com/uploads/images/logo_peque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129300"/>
            <a:ext cx="1368152" cy="68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Eusko Jaularitza - Gobierno Vasco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36707"/>
            <a:ext cx="38100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Elika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334"/>
          <a:stretch/>
        </p:blipFill>
        <p:spPr bwMode="auto">
          <a:xfrm>
            <a:off x="5504692" y="6163457"/>
            <a:ext cx="1299556" cy="526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4487900"/>
              </p:ext>
            </p:extLst>
          </p:nvPr>
        </p:nvGraphicFramePr>
        <p:xfrm>
          <a:off x="539552" y="2702664"/>
          <a:ext cx="8339892" cy="210820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4169946"/>
                <a:gridCol w="4169946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Transferencia</a:t>
                      </a:r>
                      <a:r>
                        <a:rPr lang="es-ES" baseline="0" dirty="0" smtClean="0"/>
                        <a:t> para la acción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Instrumentos</a:t>
                      </a:r>
                      <a:r>
                        <a:rPr lang="es-ES" baseline="0" dirty="0" smtClean="0"/>
                        <a:t> de referencia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Participación de algún agente del consorcio del proyecto como ponente u organizador en talleres, dinámicas, eventos, … con el fin de activar algún proyecto de cooperación e innovación.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Certificado de ponencia u organización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emitido por la entidad responsable del evento.</a:t>
                      </a:r>
                    </a:p>
                    <a:p>
                      <a:endParaRPr lang="es-E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kern="1200" dirty="0" smtClean="0">
                          <a:effectLst/>
                        </a:rPr>
                        <a:t>El BI validará</a:t>
                      </a:r>
                      <a:r>
                        <a:rPr lang="es-ES" sz="1800" kern="1200" baseline="0" dirty="0" smtClean="0">
                          <a:effectLst/>
                        </a:rPr>
                        <a:t> </a:t>
                      </a:r>
                      <a:r>
                        <a:rPr lang="es-ES" sz="1800" kern="1200" dirty="0" smtClean="0">
                          <a:effectLst/>
                        </a:rPr>
                        <a:t>la adecuación del evento a los objetivos de la EIP AGRI. </a:t>
                      </a:r>
                      <a:endParaRPr lang="es-E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4" name="13 Conector recto"/>
          <p:cNvCxnSpPr/>
          <p:nvPr/>
        </p:nvCxnSpPr>
        <p:spPr>
          <a:xfrm>
            <a:off x="107504" y="6021288"/>
            <a:ext cx="8928992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107504" y="6093296"/>
            <a:ext cx="8928992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8" name="17 Rectángulo redondeado"/>
          <p:cNvSpPr/>
          <p:nvPr/>
        </p:nvSpPr>
        <p:spPr>
          <a:xfrm>
            <a:off x="1547758" y="1412776"/>
            <a:ext cx="3528298" cy="72008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CuadroTexto"/>
          <p:cNvSpPr txBox="1"/>
          <p:nvPr/>
        </p:nvSpPr>
        <p:spPr>
          <a:xfrm>
            <a:off x="1842292" y="1412776"/>
            <a:ext cx="30963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3. Espacios de transferencia para la acción en colaboración</a:t>
            </a:r>
            <a:endParaRPr lang="es-ES" dirty="0"/>
          </a:p>
        </p:txBody>
      </p:sp>
      <p:pic>
        <p:nvPicPr>
          <p:cNvPr id="3" name="Picture 2" descr="https://image.freepik.com/iconos-gratis/hombre-dando-una-conferencia-para-auditiva-circular_318-59194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8123" y="797549"/>
            <a:ext cx="1608233" cy="1608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516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411" y="6125406"/>
            <a:ext cx="1237285" cy="653813"/>
          </a:xfrm>
          <a:prstGeom prst="rect">
            <a:avLst/>
          </a:prstGeom>
        </p:spPr>
      </p:pic>
      <p:pic>
        <p:nvPicPr>
          <p:cNvPr id="1026" name="Picture 2" descr="C:\Users\u0899pri\Pictures\Katilu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95478"/>
            <a:ext cx="1067084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NEIKER-Tecnali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904" y="6254468"/>
            <a:ext cx="1313976" cy="433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azti.es/wp-content/uploads/2012/07/azti_handia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6252411"/>
            <a:ext cx="1010632" cy="437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innobasque.com/uploads/images/logo_peque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129300"/>
            <a:ext cx="1368152" cy="68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Eusko Jaularitza - Gobierno Vasco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36707"/>
            <a:ext cx="38100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Elika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334"/>
          <a:stretch/>
        </p:blipFill>
        <p:spPr bwMode="auto">
          <a:xfrm>
            <a:off x="5504692" y="6163457"/>
            <a:ext cx="1299556" cy="526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9457402"/>
              </p:ext>
            </p:extLst>
          </p:nvPr>
        </p:nvGraphicFramePr>
        <p:xfrm>
          <a:off x="323528" y="2132856"/>
          <a:ext cx="8555916" cy="3754120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4277958"/>
                <a:gridCol w="4277958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Transformación</a:t>
                      </a:r>
                      <a:r>
                        <a:rPr lang="es-ES" baseline="0" dirty="0" smtClean="0"/>
                        <a:t> de la idea en proyecto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Instrumentos</a:t>
                      </a:r>
                      <a:r>
                        <a:rPr lang="es-ES" baseline="0" dirty="0" smtClean="0"/>
                        <a:t> de referencia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 BI facilita encuentros entre todos los agentes con interés en impulsar la innovación y la cooperación.</a:t>
                      </a:r>
                    </a:p>
                    <a:p>
                      <a:endParaRPr lang="es-E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Podrán participar potenciales colaboradores con algo que aportar para enriquecer el proyecto.</a:t>
                      </a:r>
                    </a:p>
                    <a:p>
                      <a:endParaRPr lang="es-E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 BI contribuye a analizar los roles necesarios para el éxito del mismo. 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“Reuniones de enriquecimiento”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entre los distintos agentes del proyecto (socios, colaboradores, subcontratados,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para la puesta en común de intereses y objetivos y para el inicio de la candidatura.</a:t>
                      </a:r>
                    </a:p>
                    <a:p>
                      <a:endParaRPr lang="es-E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 esta reunión deberá participar, al menos, una entidad de </a:t>
                      </a:r>
                      <a:r>
                        <a:rPr lang="es-E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Katilu</a:t>
                      </a:r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que no forme parte del consorcio.</a:t>
                      </a:r>
                    </a:p>
                    <a:p>
                      <a:endParaRPr lang="es-E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s-E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 BI emite un acta de realización y participación en la reunión</a:t>
                      </a:r>
                      <a:endParaRPr lang="es-E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4" name="13 Conector recto"/>
          <p:cNvCxnSpPr/>
          <p:nvPr/>
        </p:nvCxnSpPr>
        <p:spPr>
          <a:xfrm>
            <a:off x="107504" y="6021288"/>
            <a:ext cx="8928992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107504" y="6093296"/>
            <a:ext cx="8928992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0" name="19 Rectángulo redondeado"/>
          <p:cNvSpPr/>
          <p:nvPr/>
        </p:nvSpPr>
        <p:spPr>
          <a:xfrm>
            <a:off x="1619766" y="980728"/>
            <a:ext cx="3528298" cy="96020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20 CuadroTexto"/>
          <p:cNvSpPr txBox="1"/>
          <p:nvPr/>
        </p:nvSpPr>
        <p:spPr>
          <a:xfrm>
            <a:off x="1665805" y="1017604"/>
            <a:ext cx="34527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4. Conexión y Co-creación para la “Transformación de la idea en proyecto de cooperación “</a:t>
            </a:r>
            <a:endParaRPr lang="es-ES" dirty="0"/>
          </a:p>
        </p:txBody>
      </p:sp>
      <p:pic>
        <p:nvPicPr>
          <p:cNvPr id="11266" name="Picture 2" descr="http://glossi-media-us-west.s3-us-west-1.amazonaws.com/media/ace3b2a315554c3b82f7e55321bc04f1tTKmDA.jpgv135394506998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4346" y="692696"/>
            <a:ext cx="1297260" cy="1297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99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Explosión 1"/>
          <p:cNvSpPr/>
          <p:nvPr/>
        </p:nvSpPr>
        <p:spPr>
          <a:xfrm>
            <a:off x="323528" y="3645024"/>
            <a:ext cx="2490894" cy="2304256"/>
          </a:xfrm>
          <a:prstGeom prst="irregularSeal1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411" y="6125406"/>
            <a:ext cx="1237285" cy="653813"/>
          </a:xfrm>
          <a:prstGeom prst="rect">
            <a:avLst/>
          </a:prstGeom>
        </p:spPr>
      </p:pic>
      <p:pic>
        <p:nvPicPr>
          <p:cNvPr id="1026" name="Picture 2" descr="C:\Users\u0899pri\Pictures\Katil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95478"/>
            <a:ext cx="1067084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NEIKER-Tecnal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904" y="6254468"/>
            <a:ext cx="1313976" cy="433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azti.es/wp-content/uploads/2012/07/azti_handia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6252411"/>
            <a:ext cx="1010632" cy="437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innobasque.com/uploads/images/logo_peque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129300"/>
            <a:ext cx="1368152" cy="68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Eusko Jaularitza - Gobierno Vasc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36707"/>
            <a:ext cx="38100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Elika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334"/>
          <a:stretch/>
        </p:blipFill>
        <p:spPr bwMode="auto">
          <a:xfrm>
            <a:off x="5504692" y="6163457"/>
            <a:ext cx="1299556" cy="526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10 Conector recto"/>
          <p:cNvCxnSpPr/>
          <p:nvPr/>
        </p:nvCxnSpPr>
        <p:spPr>
          <a:xfrm>
            <a:off x="107504" y="6021288"/>
            <a:ext cx="8928992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107504" y="6093296"/>
            <a:ext cx="8928992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pSp>
        <p:nvGrpSpPr>
          <p:cNvPr id="6" name="5 Grupo"/>
          <p:cNvGrpSpPr/>
          <p:nvPr/>
        </p:nvGrpSpPr>
        <p:grpSpPr>
          <a:xfrm>
            <a:off x="1115615" y="1048569"/>
            <a:ext cx="6552729" cy="580231"/>
            <a:chOff x="1115615" y="1048569"/>
            <a:chExt cx="6552729" cy="580231"/>
          </a:xfrm>
        </p:grpSpPr>
        <p:sp>
          <p:nvSpPr>
            <p:cNvPr id="5" name="4 Rectángulo"/>
            <p:cNvSpPr/>
            <p:nvPr/>
          </p:nvSpPr>
          <p:spPr>
            <a:xfrm>
              <a:off x="1115615" y="1048569"/>
              <a:ext cx="6552729" cy="580231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2" name="1 Rectángulo"/>
            <p:cNvSpPr/>
            <p:nvPr/>
          </p:nvSpPr>
          <p:spPr>
            <a:xfrm>
              <a:off x="1187624" y="1124744"/>
              <a:ext cx="6391716" cy="400110"/>
            </a:xfrm>
            <a:prstGeom prst="rect">
              <a:avLst/>
            </a:prstGeom>
            <a:solidFill>
              <a:schemeClr val="accent3">
                <a:lumMod val="50000"/>
              </a:schemeClr>
            </a:solidFill>
            <a:ln w="28575">
              <a:solidFill>
                <a:schemeClr val="bg1">
                  <a:lumMod val="95000"/>
                </a:schemeClr>
              </a:solidFill>
            </a:ln>
          </p:spPr>
          <p:txBody>
            <a:bodyPr wrap="square">
              <a:spAutoFit/>
            </a:bodyPr>
            <a:lstStyle/>
            <a:p>
              <a:r>
                <a:rPr lang="es-ES" b="1" dirty="0">
                  <a:solidFill>
                    <a:schemeClr val="bg1"/>
                  </a:solidFill>
                </a:rPr>
                <a:t>VALORACIÓN </a:t>
              </a:r>
              <a:r>
                <a:rPr lang="es-ES" b="1" dirty="0" smtClean="0">
                  <a:solidFill>
                    <a:schemeClr val="bg1"/>
                  </a:solidFill>
                </a:rPr>
                <a:t>EN LA </a:t>
              </a:r>
              <a:r>
                <a:rPr lang="es-ES" sz="2000" b="1" dirty="0" smtClean="0">
                  <a:solidFill>
                    <a:schemeClr val="bg1"/>
                  </a:solidFill>
                </a:rPr>
                <a:t>SUBMEDIDA 16.1 </a:t>
              </a:r>
              <a:r>
                <a:rPr lang="es-ES" b="1" dirty="0" smtClean="0">
                  <a:solidFill>
                    <a:schemeClr val="bg1"/>
                  </a:solidFill>
                </a:rPr>
                <a:t>(GRUPOS OPERATIVOS)</a:t>
              </a:r>
              <a:endParaRPr lang="es-ES" dirty="0">
                <a:solidFill>
                  <a:schemeClr val="bg1"/>
                </a:solidFill>
              </a:endParaRPr>
            </a:p>
          </p:txBody>
        </p:sp>
      </p:grpSp>
      <p:sp>
        <p:nvSpPr>
          <p:cNvPr id="7" name="6 CuadroTexto"/>
          <p:cNvSpPr txBox="1"/>
          <p:nvPr/>
        </p:nvSpPr>
        <p:spPr>
          <a:xfrm>
            <a:off x="496806" y="1919139"/>
            <a:ext cx="8150387" cy="1477328"/>
          </a:xfrm>
          <a:prstGeom prst="rect">
            <a:avLst/>
          </a:prstGeom>
          <a:noFill/>
          <a:ln w="19050"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 smtClean="0"/>
              <a:t>Condiciones: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Consorcios </a:t>
            </a:r>
            <a:r>
              <a:rPr lang="es-ES" b="1" dirty="0" smtClean="0"/>
              <a:t>formados por 2 entidades</a:t>
            </a:r>
            <a:r>
              <a:rPr lang="es-ES" dirty="0" smtClean="0"/>
              <a:t>: al menos </a:t>
            </a:r>
            <a:r>
              <a:rPr lang="es-ES" u="sng" dirty="0" smtClean="0"/>
              <a:t>1 de ellas ha participado </a:t>
            </a:r>
            <a:r>
              <a:rPr lang="es-ES" dirty="0" smtClean="0"/>
              <a:t>en alguno de los espacios del BI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smtClean="0"/>
              <a:t>Consorcios </a:t>
            </a:r>
            <a:r>
              <a:rPr lang="es-ES" b="1" dirty="0" smtClean="0"/>
              <a:t>formados por 3 o más entidades</a:t>
            </a:r>
            <a:r>
              <a:rPr lang="es-ES" dirty="0" smtClean="0"/>
              <a:t>: al menos </a:t>
            </a:r>
            <a:r>
              <a:rPr lang="es-ES" u="sng" dirty="0" smtClean="0"/>
              <a:t>2 de ellas han participado</a:t>
            </a:r>
            <a:r>
              <a:rPr lang="es-ES" dirty="0" smtClean="0"/>
              <a:t> en alguno de los espacios del BI</a:t>
            </a:r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811432" y="4213076"/>
            <a:ext cx="164295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dirty="0" smtClean="0"/>
              <a:t>Máximo </a:t>
            </a:r>
          </a:p>
          <a:p>
            <a:pPr algn="ctr"/>
            <a:r>
              <a:rPr lang="es-ES" sz="2800" dirty="0" smtClean="0"/>
              <a:t>15 puntos</a:t>
            </a:r>
          </a:p>
          <a:p>
            <a:pPr algn="ctr"/>
            <a:r>
              <a:rPr lang="es-ES" sz="1600" dirty="0" smtClean="0"/>
              <a:t>(acumulativos)</a:t>
            </a:r>
            <a:endParaRPr lang="es-ES" sz="1600" dirty="0"/>
          </a:p>
        </p:txBody>
      </p:sp>
      <p:graphicFrame>
        <p:nvGraphicFramePr>
          <p:cNvPr id="13" name="1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113576"/>
              </p:ext>
            </p:extLst>
          </p:nvPr>
        </p:nvGraphicFramePr>
        <p:xfrm>
          <a:off x="3000860" y="3872592"/>
          <a:ext cx="5603588" cy="184912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3818001"/>
                <a:gridCol w="1785587"/>
              </a:tblGrid>
              <a:tr h="139040">
                <a:tc>
                  <a:txBody>
                    <a:bodyPr/>
                    <a:lstStyle/>
                    <a:p>
                      <a:r>
                        <a:rPr lang="es-ES" dirty="0" smtClean="0"/>
                        <a:t>Espacio</a:t>
                      </a:r>
                      <a:r>
                        <a:rPr lang="es-ES" baseline="0" dirty="0" smtClean="0"/>
                        <a:t> de participación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Puntuación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Semillas de Innovación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 puntos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Conocimiento y capacitación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 puntos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Transferencia para</a:t>
                      </a:r>
                      <a:r>
                        <a:rPr lang="es-ES" baseline="0" dirty="0" smtClean="0"/>
                        <a:t> la colaboración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 puntos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Transformación</a:t>
                      </a:r>
                      <a:r>
                        <a:rPr lang="es-ES" baseline="0" dirty="0" smtClean="0"/>
                        <a:t> de la idea en proyecto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15 puntos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793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411" y="6125406"/>
            <a:ext cx="1237285" cy="653813"/>
          </a:xfrm>
          <a:prstGeom prst="rect">
            <a:avLst/>
          </a:prstGeom>
        </p:spPr>
      </p:pic>
      <p:pic>
        <p:nvPicPr>
          <p:cNvPr id="1026" name="Picture 2" descr="C:\Users\u0899pri\Pictures\Katilu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95478"/>
            <a:ext cx="1067084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NEIKER-Tecnal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7904" y="6254468"/>
            <a:ext cx="1313976" cy="433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azti.es/wp-content/uploads/2012/07/azti_handia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6252411"/>
            <a:ext cx="1010632" cy="437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innobasque.com/uploads/images/logo_peque.gif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6129300"/>
            <a:ext cx="1368152" cy="68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Eusko Jaularitza - Gobierno Vasco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36707"/>
            <a:ext cx="381000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Elika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334"/>
          <a:stretch/>
        </p:blipFill>
        <p:spPr bwMode="auto">
          <a:xfrm>
            <a:off x="5504692" y="6163457"/>
            <a:ext cx="1299556" cy="526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10 Conector recto"/>
          <p:cNvCxnSpPr/>
          <p:nvPr/>
        </p:nvCxnSpPr>
        <p:spPr>
          <a:xfrm>
            <a:off x="107504" y="6021288"/>
            <a:ext cx="8928992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2" name="11 Conector recto"/>
          <p:cNvCxnSpPr/>
          <p:nvPr/>
        </p:nvCxnSpPr>
        <p:spPr>
          <a:xfrm>
            <a:off x="107504" y="6093296"/>
            <a:ext cx="8928992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2926752"/>
              </p:ext>
            </p:extLst>
          </p:nvPr>
        </p:nvGraphicFramePr>
        <p:xfrm>
          <a:off x="179512" y="1412776"/>
          <a:ext cx="8784976" cy="342900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3816424"/>
                <a:gridCol w="4968552"/>
              </a:tblGrid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ENTIDAD</a:t>
                      </a:r>
                      <a:endParaRPr lang="es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CONTACTO</a:t>
                      </a:r>
                      <a:endParaRPr lang="es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Dirección de Calidad e Industrias Alimentarias del Gobierno Vasco:</a:t>
                      </a:r>
                      <a:endParaRPr lang="es-ES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smtClean="0"/>
                        <a:t>Santiago Martínez (</a:t>
                      </a:r>
                      <a:r>
                        <a:rPr lang="es-ES" sz="1600" u="sng" dirty="0" err="1" smtClean="0">
                          <a:hlinkClick r:id="rId9"/>
                        </a:rPr>
                        <a:t>S-Martinez@euskadi.eus</a:t>
                      </a:r>
                      <a:r>
                        <a:rPr lang="es-ES" sz="1600" u="sng" dirty="0" smtClean="0"/>
                        <a:t>)</a:t>
                      </a:r>
                      <a:endParaRPr lang="es-ES" sz="1600" dirty="0" smtClean="0"/>
                    </a:p>
                    <a:p>
                      <a:pPr algn="ctr"/>
                      <a:endParaRPr lang="es-E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 err="1" smtClean="0"/>
                        <a:t>Hazi</a:t>
                      </a:r>
                      <a:endParaRPr lang="es-ES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s-ES" sz="1600" dirty="0" err="1" smtClean="0"/>
                        <a:t>Juanan</a:t>
                      </a:r>
                      <a:r>
                        <a:rPr lang="es-ES" sz="1600" dirty="0" smtClean="0"/>
                        <a:t> Gutierrez (</a:t>
                      </a:r>
                      <a:r>
                        <a:rPr lang="es-ES" sz="1600" u="sng" dirty="0" err="1" smtClean="0">
                          <a:hlinkClick r:id="rId10"/>
                        </a:rPr>
                        <a:t>jagutierrez@hazi.eus</a:t>
                      </a:r>
                      <a:r>
                        <a:rPr lang="es-ES" sz="1600" dirty="0" smtClean="0"/>
                        <a:t>) </a:t>
                      </a:r>
                    </a:p>
                    <a:p>
                      <a:pPr lvl="0" algn="ctr"/>
                      <a:r>
                        <a:rPr lang="es-ES" sz="1600" dirty="0" smtClean="0"/>
                        <a:t>Mentzia Otxoa de Zuazola</a:t>
                      </a:r>
                      <a:r>
                        <a:rPr lang="es-ES" sz="1600" baseline="0" dirty="0" smtClean="0"/>
                        <a:t> </a:t>
                      </a:r>
                      <a:r>
                        <a:rPr lang="es-ES" sz="1600" dirty="0" smtClean="0"/>
                        <a:t>(</a:t>
                      </a:r>
                      <a:r>
                        <a:rPr lang="es-ES" sz="1600" u="sng" dirty="0" err="1" smtClean="0">
                          <a:hlinkClick r:id="rId11"/>
                        </a:rPr>
                        <a:t>motxoadezuazola@hazi.eus</a:t>
                      </a:r>
                      <a:r>
                        <a:rPr lang="es-ES" sz="1600" dirty="0" smtClean="0"/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 err="1" smtClean="0"/>
                        <a:t>Neiker</a:t>
                      </a:r>
                      <a:endParaRPr lang="es-ES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s-ES" sz="1600" dirty="0" smtClean="0"/>
                        <a:t>Iker</a:t>
                      </a:r>
                      <a:r>
                        <a:rPr lang="es-ES" sz="1600" baseline="0" dirty="0" smtClean="0"/>
                        <a:t> </a:t>
                      </a:r>
                      <a:r>
                        <a:rPr lang="es-ES" sz="1600" dirty="0" smtClean="0"/>
                        <a:t>Bilbao (</a:t>
                      </a:r>
                      <a:r>
                        <a:rPr lang="es-ES" sz="1600" u="sng" dirty="0" err="1" smtClean="0">
                          <a:hlinkClick r:id="rId12"/>
                        </a:rPr>
                        <a:t>ibilbao@neiker.eus</a:t>
                      </a:r>
                      <a:r>
                        <a:rPr lang="es-ES" sz="1600" dirty="0" smtClean="0"/>
                        <a:t>) </a:t>
                      </a:r>
                    </a:p>
                    <a:p>
                      <a:pPr lvl="0" algn="ctr"/>
                      <a:r>
                        <a:rPr lang="es-ES" sz="1600" dirty="0" smtClean="0"/>
                        <a:t>Eva Ugarte (</a:t>
                      </a:r>
                      <a:r>
                        <a:rPr lang="es-ES" sz="1600" u="sng" dirty="0" err="1" smtClean="0">
                          <a:hlinkClick r:id="rId13"/>
                        </a:rPr>
                        <a:t>eugarte@neiker.eus</a:t>
                      </a:r>
                      <a:r>
                        <a:rPr lang="es-ES" sz="1600" dirty="0" smtClean="0"/>
                        <a:t>)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600" dirty="0" err="1" smtClean="0"/>
                        <a:t>Azti</a:t>
                      </a:r>
                      <a:endParaRPr lang="es-ES" sz="16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s-ES" sz="1600" dirty="0" smtClean="0"/>
                        <a:t>Rogelio Pozo (</a:t>
                      </a:r>
                      <a:r>
                        <a:rPr lang="es-ES" sz="1600" u="sng" dirty="0" smtClean="0">
                          <a:hlinkClick r:id="rId14"/>
                        </a:rPr>
                        <a:t>rpozo@azti.es</a:t>
                      </a:r>
                      <a:r>
                        <a:rPr lang="es-ES" sz="1600" dirty="0" smtClean="0"/>
                        <a:t>) </a:t>
                      </a:r>
                    </a:p>
                    <a:p>
                      <a:pPr lvl="0" algn="ctr"/>
                      <a:r>
                        <a:rPr lang="es-ES" sz="1600" dirty="0" smtClean="0"/>
                        <a:t>Amaia Barrena (</a:t>
                      </a:r>
                      <a:r>
                        <a:rPr lang="es-ES" sz="1600" u="sng" dirty="0" smtClean="0">
                          <a:hlinkClick r:id="rId15"/>
                        </a:rPr>
                        <a:t>abarrena@azti.es</a:t>
                      </a:r>
                      <a:r>
                        <a:rPr lang="es-ES" sz="1600" dirty="0" smtClean="0"/>
                        <a:t>) </a:t>
                      </a:r>
                      <a:endParaRPr lang="es-ES" sz="1600" b="1" dirty="0" smtClean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err="1" smtClean="0"/>
                        <a:t>Elika</a:t>
                      </a:r>
                      <a:endParaRPr lang="es-ES" sz="1600" dirty="0" smtClean="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2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smtClean="0"/>
                        <a:t>Mónica de Prado (</a:t>
                      </a:r>
                      <a:r>
                        <a:rPr lang="es-ES" sz="1600" u="sng" dirty="0" smtClean="0">
                          <a:hlinkClick r:id="rId16"/>
                        </a:rPr>
                        <a:t>mdeprado@elika.net</a:t>
                      </a:r>
                      <a:r>
                        <a:rPr lang="es-ES" sz="1600" dirty="0" smtClean="0"/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smtClean="0"/>
                        <a:t>Innobasque: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Olga Gómez (</a:t>
                      </a:r>
                      <a:r>
                        <a:rPr lang="es-ES" sz="1600" u="sng" dirty="0" smtClean="0">
                          <a:hlinkClick r:id="rId17"/>
                        </a:rPr>
                        <a:t>ogomez@innobasque.com</a:t>
                      </a:r>
                      <a:r>
                        <a:rPr lang="es-ES" sz="1600" u="sng" dirty="0" smtClean="0"/>
                        <a:t>)</a:t>
                      </a:r>
                      <a:endParaRPr lang="es-E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1184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714</Words>
  <Application>Microsoft Office PowerPoint</Application>
  <PresentationFormat>Presentación en pantalla (4:3)</PresentationFormat>
  <Paragraphs>91</Paragraphs>
  <Slides>10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Maria del Pilar Riaño Maeso</dc:creator>
  <cp:lastModifiedBy>HAZI</cp:lastModifiedBy>
  <cp:revision>24</cp:revision>
  <dcterms:created xsi:type="dcterms:W3CDTF">2016-04-07T06:16:15Z</dcterms:created>
  <dcterms:modified xsi:type="dcterms:W3CDTF">2016-04-15T08:02:45Z</dcterms:modified>
</cp:coreProperties>
</file>